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451C5-9708-47A1-BECF-653DA6DA1A97}" vWet="2" dt="2021-02-10T14:35:28"/>
    <p1510:client id="{42777265-93EF-7678-574D-EB91151DAE82}" v="1" dt="2021-02-10T14:32:10.701"/>
    <p1510:client id="{56FEC517-6CBB-FF86-94E3-1FE64717C18E}" v="44" dt="2021-02-10T15:06:41.798"/>
    <p1510:client id="{59BAB244-C340-97BB-4192-B0633F418976}" v="8" dt="2021-02-11T08:30:06.877"/>
    <p1510:client id="{5B3C3231-0BAC-4732-954A-8DA028B03734}" v="1" dt="2021-02-11T09:30:39.752"/>
    <p1510:client id="{7607BA8B-23BD-3D90-94F2-89E0045AE235}" v="1231" dt="2021-02-10T15:03:49.869"/>
    <p1510:client id="{909EB150-6980-D9DD-D23B-40F8C31BE7EC}" v="3" dt="2021-02-11T06:33:45.868"/>
    <p1510:client id="{D172510E-9AC3-49ED-608D-565E8DE929FB}" v="69" dt="2021-02-10T14:23:57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46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21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690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28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912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572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900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14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105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258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67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693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461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48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126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0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12464-E3D5-4EC4-BD34-3E600A03BC40}" type="datetimeFigureOut">
              <a:rPr lang="fi-FI" smtClean="0"/>
              <a:t>11.2.2021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F6E50B-5B26-47E2-88EC-393E0FF3C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F8A99-FAC1-4E35-A8DE-103379AE9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358925"/>
            <a:ext cx="8288032" cy="10966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i-FI" sz="3400"/>
              <a:t>Porokylän leipomon ruokahävikki hyötykäyttöön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111CB3-A8F5-49DD-8EDB-220357BA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69" y="5798474"/>
            <a:ext cx="8288032" cy="70167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i-FI" sz="1700"/>
              <a:t>Aleksi Argillander				Arttu Suhonen </a:t>
            </a:r>
          </a:p>
          <a:p>
            <a:pPr algn="l">
              <a:lnSpc>
                <a:spcPct val="90000"/>
              </a:lnSpc>
            </a:pPr>
            <a:r>
              <a:rPr lang="fi-FI" sz="1700"/>
              <a:t>Onni Rautio 					Jenni Vainikka jenni.vainikka@hotmail.com</a:t>
            </a:r>
          </a:p>
        </p:txBody>
      </p:sp>
      <p:pic>
        <p:nvPicPr>
          <p:cNvPr id="4" name="Kuva 3" descr="Kuva, joka sisältää kohteen teksti, käyntikortti&#10;&#10;Kuvaus luotu automaattisesti">
            <a:extLst>
              <a:ext uri="{FF2B5EF4-FFF2-40B4-BE49-F238E27FC236}">
                <a16:creationId xmlns:a16="http://schemas.microsoft.com/office/drawing/2014/main" id="{08E3F36F-C3DA-4D36-AFCC-9F49C8D4C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0" b="2"/>
          <a:stretch/>
        </p:blipFill>
        <p:spPr>
          <a:xfrm>
            <a:off x="985968" y="609600"/>
            <a:ext cx="8288033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F176F5-F265-4E8D-A5D7-1C0E42D2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70" y="393940"/>
            <a:ext cx="8596668" cy="1320800"/>
          </a:xfrm>
        </p:spPr>
        <p:txBody>
          <a:bodyPr anchor="t">
            <a:normAutofit fontScale="90000"/>
          </a:bodyPr>
          <a:lstStyle/>
          <a:p>
            <a:r>
              <a:rPr lang="fi-FI"/>
              <a:t>Hävikki eläinten ruuaksi nollakustannuksilla!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A6F610-F80C-46D2-BB28-A22117A3F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2529" y="1861512"/>
            <a:ext cx="2970464" cy="40663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700">
                <a:ea typeface="+mn-lt"/>
                <a:cs typeface="+mn-lt"/>
              </a:rPr>
              <a:t>Kuljetukset hoitaa ulkopuolinen yrittäjä.</a:t>
            </a:r>
            <a:endParaRPr lang="fi-FI" sz="1700"/>
          </a:p>
          <a:p>
            <a:r>
              <a:rPr lang="fi-FI" sz="1700"/>
              <a:t>Nyt jo kaksi kiinnostunutta maatilaa. </a:t>
            </a:r>
            <a:endParaRPr lang="fi-FI"/>
          </a:p>
          <a:p>
            <a:r>
              <a:rPr lang="fi-FI" sz="1700"/>
              <a:t>Mahdollisuus hyödyntää sika- ja karjatiloilla.</a:t>
            </a:r>
          </a:p>
          <a:p>
            <a:r>
              <a:rPr lang="fi-FI" sz="1700"/>
              <a:t>Hävikki sekoitetaan heinän ja muiden eläinten ruokien sekaan apevaunun avulla. </a:t>
            </a:r>
          </a:p>
          <a:p>
            <a:endParaRPr lang="fi-FI" sz="1700"/>
          </a:p>
          <a:p>
            <a:endParaRPr lang="fi-FI" sz="170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5DB35FF-901E-43D4-8C3A-8AAF44F2E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" r="5249" b="-1"/>
          <a:stretch/>
        </p:blipFill>
        <p:spPr>
          <a:xfrm>
            <a:off x="590551" y="1684717"/>
            <a:ext cx="6375195" cy="45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3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B98A82-10A2-4B96-A746-037A6ACF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700363" cy="857250"/>
          </a:xfrm>
        </p:spPr>
        <p:txBody>
          <a:bodyPr>
            <a:normAutofit fontScale="90000"/>
          </a:bodyPr>
          <a:lstStyle/>
          <a:p>
            <a:r>
              <a:rPr lang="fi-FI"/>
              <a:t>Seuraavat toimenpiteet</a:t>
            </a:r>
          </a:p>
        </p:txBody>
      </p:sp>
      <p:sp>
        <p:nvSpPr>
          <p:cNvPr id="34" name="Isosceles Triangle 8">
            <a:extLst>
              <a:ext uri="{FF2B5EF4-FFF2-40B4-BE49-F238E27FC236}">
                <a16:creationId xmlns:a16="http://schemas.microsoft.com/office/drawing/2014/main" id="{82FCA8AA-470A-46EF-AC08-74C610468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8849A8-E10A-46F0-BD8E-1EC1C68FF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99" y="1891802"/>
            <a:ext cx="3805274" cy="28448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/>
              <a:t>Maatilojen isäntien vierailu leipomolla ja neuvottelut leipomon johdon kanssa. </a:t>
            </a:r>
          </a:p>
          <a:p>
            <a:r>
              <a:rPr lang="fi-FI"/>
              <a:t>ELY-keskukselta 30% tuki apevaunujen hankintaan. </a:t>
            </a:r>
          </a:p>
          <a:p>
            <a:r>
              <a:rPr lang="fi-FI"/>
              <a:t>Porokylän leipomon avustus apevaunun hankintaan. </a:t>
            </a:r>
          </a:p>
          <a:p>
            <a:r>
              <a:rPr lang="fi-FI"/>
              <a:t>Kuljetusyrittäjän kanssa uusi edullisempi sopimus, sillä kuljetusmatkat ovat vain 1/3 nykyisestä.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3CC0316-EFA7-425D-9110-42F205A58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4" r="1056" b="-4"/>
          <a:stretch/>
        </p:blipFill>
        <p:spPr>
          <a:xfrm>
            <a:off x="4212421" y="3738585"/>
            <a:ext cx="3374387" cy="279186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690F1C0-C80B-4063-A8FA-3EC82FC07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7" r="2446" b="-5"/>
          <a:stretch/>
        </p:blipFill>
        <p:spPr>
          <a:xfrm>
            <a:off x="5463385" y="322383"/>
            <a:ext cx="3805274" cy="314837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E7892C70-D4E2-402B-886F-A5AC708F7621}"/>
              </a:ext>
            </a:extLst>
          </p:cNvPr>
          <p:cNvSpPr/>
          <p:nvPr/>
        </p:nvSpPr>
        <p:spPr>
          <a:xfrm>
            <a:off x="6913019" y="997678"/>
            <a:ext cx="823441" cy="940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700">
                <a:solidFill>
                  <a:schemeClr val="tx1"/>
                </a:solidFill>
              </a:rPr>
              <a:t>Kiertotalouden</a:t>
            </a:r>
            <a:r>
              <a:rPr lang="fi-FI" sz="800" b="1">
                <a:solidFill>
                  <a:schemeClr val="tx1"/>
                </a:solidFill>
              </a:rPr>
              <a:t> </a:t>
            </a:r>
            <a:r>
              <a:rPr lang="fi-FI" sz="700">
                <a:solidFill>
                  <a:schemeClr val="tx1"/>
                </a:solidFill>
              </a:rPr>
              <a:t>mahdollisuudet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C83ABCF8-AA1C-470E-ABC3-1B4B358E3B1B}"/>
              </a:ext>
            </a:extLst>
          </p:cNvPr>
          <p:cNvSpPr/>
          <p:nvPr/>
        </p:nvSpPr>
        <p:spPr>
          <a:xfrm>
            <a:off x="5648614" y="213976"/>
            <a:ext cx="3546763" cy="595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153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4">
            <a:extLst>
              <a:ext uri="{FF2B5EF4-FFF2-40B4-BE49-F238E27FC236}">
                <a16:creationId xmlns:a16="http://schemas.microsoft.com/office/drawing/2014/main" id="{F9CBB306-8362-4E9F-8E8F-724CB89A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D692CE-A2EA-4C67-A6CF-1B2A6AB2B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0"/>
            <a:ext cx="5217538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Kaikki</a:t>
            </a:r>
            <a:r>
              <a:rPr lang="en-US"/>
              <a:t> </a:t>
            </a:r>
            <a:r>
              <a:rPr lang="en-US" err="1"/>
              <a:t>hyötyy</a:t>
            </a:r>
            <a:r>
              <a:rPr lang="en-US"/>
              <a:t> ja </a:t>
            </a:r>
            <a:r>
              <a:rPr lang="en-US" err="1"/>
              <a:t>voittaa</a:t>
            </a:r>
          </a:p>
        </p:txBody>
      </p:sp>
      <p:sp>
        <p:nvSpPr>
          <p:cNvPr id="63" name="Isosceles Triangle 8">
            <a:extLst>
              <a:ext uri="{FF2B5EF4-FFF2-40B4-BE49-F238E27FC236}">
                <a16:creationId xmlns:a16="http://schemas.microsoft.com/office/drawing/2014/main" id="{F19F8C88-9B7E-4596-8D09-DF90F41CA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84CB970-8BB9-4B93-9C4C-ACE1A9AB3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01" y="2160589"/>
            <a:ext cx="5211607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Kestävää</a:t>
            </a:r>
            <a:r>
              <a:rPr lang="en-US"/>
              <a:t> </a:t>
            </a:r>
            <a:r>
              <a:rPr lang="en-US" err="1"/>
              <a:t>kehitystä</a:t>
            </a:r>
            <a:r>
              <a:rPr lang="en-US"/>
              <a:t> ja </a:t>
            </a:r>
            <a:r>
              <a:rPr lang="en-US" err="1"/>
              <a:t>taloudellista</a:t>
            </a:r>
            <a:r>
              <a:rPr lang="en-US"/>
              <a:t> </a:t>
            </a:r>
            <a:r>
              <a:rPr lang="en-US" err="1"/>
              <a:t>säästöä</a:t>
            </a:r>
            <a:r>
              <a:rPr lang="en-US"/>
              <a:t>.</a:t>
            </a:r>
          </a:p>
          <a:p>
            <a:r>
              <a:rPr lang="en-US"/>
              <a:t>50 000-60 000€ </a:t>
            </a:r>
            <a:r>
              <a:rPr lang="en-US">
                <a:sym typeface="Wingdings" panose="05000000000000000000" pitchFamily="2" charset="2"/>
              </a:rPr>
              <a:t> 0€ !!</a:t>
            </a:r>
          </a:p>
          <a:p>
            <a:r>
              <a:rPr lang="en-US" err="1">
                <a:sym typeface="Wingdings" panose="05000000000000000000" pitchFamily="2" charset="2"/>
              </a:rPr>
              <a:t>Maatilojen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ei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tarvitse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ostaa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eläimille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kaikkia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lisäravinteita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kaupasta</a:t>
            </a:r>
            <a:r>
              <a:rPr lang="en-US">
                <a:sym typeface="Wingdings" panose="05000000000000000000" pitchFamily="2" charset="2"/>
              </a:rPr>
              <a:t>. </a:t>
            </a:r>
          </a:p>
          <a:p>
            <a:r>
              <a:rPr lang="en-US" err="1">
                <a:sym typeface="Wingdings" panose="05000000000000000000" pitchFamily="2" charset="2"/>
              </a:rPr>
              <a:t>Lyhyemmät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kuljetusmatkat</a:t>
            </a:r>
            <a:r>
              <a:rPr lang="en-US">
                <a:sym typeface="Wingdings" panose="05000000000000000000" pitchFamily="2" charset="2"/>
              </a:rPr>
              <a:t>. </a:t>
            </a:r>
            <a:endParaRPr lang="en-US"/>
          </a:p>
          <a:p>
            <a:r>
              <a:rPr lang="en-US" err="1">
                <a:sym typeface="Wingdings" panose="05000000000000000000" pitchFamily="2" charset="2"/>
              </a:rPr>
              <a:t>Paikallista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yhteistyötä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kahden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yrityksen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välillä</a:t>
            </a:r>
            <a:r>
              <a:rPr lang="en-US">
                <a:sym typeface="Wingdings" panose="05000000000000000000" pitchFamily="2" charset="2"/>
              </a:rPr>
              <a:t>. </a:t>
            </a:r>
          </a:p>
          <a:p>
            <a:r>
              <a:rPr lang="en-US" err="1"/>
              <a:t>Ympäristö</a:t>
            </a:r>
            <a:r>
              <a:rPr lang="en-US"/>
              <a:t> ja </a:t>
            </a:r>
            <a:r>
              <a:rPr lang="en-US" err="1"/>
              <a:t>eläimet</a:t>
            </a:r>
            <a:r>
              <a:rPr lang="en-US"/>
              <a:t> </a:t>
            </a:r>
            <a:r>
              <a:rPr lang="en-US" err="1"/>
              <a:t>kiittää</a:t>
            </a:r>
            <a:r>
              <a:rPr lang="en-US"/>
              <a:t>!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56D1E48-F7F1-40A9-8B41-37B91E64A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81" r="-2" b="25080"/>
          <a:stretch/>
        </p:blipFill>
        <p:spPr>
          <a:xfrm>
            <a:off x="5883879" y="10"/>
            <a:ext cx="6304947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sp>
        <p:nvSpPr>
          <p:cNvPr id="64" name="Isosceles Triangle 68">
            <a:extLst>
              <a:ext uri="{FF2B5EF4-FFF2-40B4-BE49-F238E27FC236}">
                <a16:creationId xmlns:a16="http://schemas.microsoft.com/office/drawing/2014/main" id="{CDFCE3EB-D8EE-4ECA-9D06-6979FD35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B0824B0-DD94-4D2D-8F27-FA8D14200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72" r="2" b="28659"/>
          <a:stretch/>
        </p:blipFill>
        <p:spPr>
          <a:xfrm>
            <a:off x="6604548" y="2286000"/>
            <a:ext cx="5584275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3" name="Kuva 3">
            <a:extLst>
              <a:ext uri="{FF2B5EF4-FFF2-40B4-BE49-F238E27FC236}">
                <a16:creationId xmlns:a16="http://schemas.microsoft.com/office/drawing/2014/main" id="{955196B7-A580-4B1F-ADC9-38C603E9C8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757" r="-1" b="16046"/>
          <a:stretch/>
        </p:blipFill>
        <p:spPr>
          <a:xfrm>
            <a:off x="5551112" y="4572000"/>
            <a:ext cx="6640888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66" name="Freeform: Shape 70">
            <a:extLst>
              <a:ext uri="{FF2B5EF4-FFF2-40B4-BE49-F238E27FC236}">
                <a16:creationId xmlns:a16="http://schemas.microsoft.com/office/drawing/2014/main" id="{F80DA0B5-A290-4512-A78A-252BC4829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7537" y="0"/>
            <a:ext cx="1886594" cy="6858000"/>
          </a:xfrm>
          <a:custGeom>
            <a:avLst/>
            <a:gdLst>
              <a:gd name="connsiteX0" fmla="*/ 332766 w 1886594"/>
              <a:gd name="connsiteY0" fmla="*/ 0 h 6858000"/>
              <a:gd name="connsiteX1" fmla="*/ 473666 w 1886594"/>
              <a:gd name="connsiteY1" fmla="*/ 0 h 6858000"/>
              <a:gd name="connsiteX2" fmla="*/ 1886594 w 1886594"/>
              <a:gd name="connsiteY2" fmla="*/ 4481876 h 6858000"/>
              <a:gd name="connsiteX3" fmla="*/ 140900 w 1886594"/>
              <a:gd name="connsiteY3" fmla="*/ 6858000 h 6858000"/>
              <a:gd name="connsiteX4" fmla="*/ 0 w 1886594"/>
              <a:gd name="connsiteY4" fmla="*/ 6858000 h 6858000"/>
              <a:gd name="connsiteX5" fmla="*/ 1745694 w 1886594"/>
              <a:gd name="connsiteY5" fmla="*/ 44818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594" h="6858000">
                <a:moveTo>
                  <a:pt x="332766" y="0"/>
                </a:moveTo>
                <a:lnTo>
                  <a:pt x="473666" y="0"/>
                </a:lnTo>
                <a:lnTo>
                  <a:pt x="1886594" y="4481876"/>
                </a:lnTo>
                <a:lnTo>
                  <a:pt x="140900" y="6858000"/>
                </a:lnTo>
                <a:lnTo>
                  <a:pt x="0" y="6858000"/>
                </a:lnTo>
                <a:lnTo>
                  <a:pt x="1745694" y="44818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ectangle 29">
            <a:extLst>
              <a:ext uri="{FF2B5EF4-FFF2-40B4-BE49-F238E27FC236}">
                <a16:creationId xmlns:a16="http://schemas.microsoft.com/office/drawing/2014/main" id="{2C020F0B-C1D1-4E35-8674-2F6D2EB4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45A9F879-5728-4241-84BE-EBFBB9D6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2424A02-0F86-4C43-9C35-0E2266515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75B55B4-9E05-4924-946C-92CE670DF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23">
            <a:extLst>
              <a:ext uri="{FF2B5EF4-FFF2-40B4-BE49-F238E27FC236}">
                <a16:creationId xmlns:a16="http://schemas.microsoft.com/office/drawing/2014/main" id="{0F30D126-B32B-40C9-84A3-C2FAD3B51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95779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5E1626567DA4E429CAD258F79DEF009" ma:contentTypeVersion="6" ma:contentTypeDescription="Luo uusi asiakirja." ma:contentTypeScope="" ma:versionID="182fbafbe705b4478484ef54a5e72001">
  <xsd:schema xmlns:xsd="http://www.w3.org/2001/XMLSchema" xmlns:xs="http://www.w3.org/2001/XMLSchema" xmlns:p="http://schemas.microsoft.com/office/2006/metadata/properties" xmlns:ns3="3ba4cde0-2ed7-448a-9ec7-e78e9e7ac3d7" xmlns:ns4="9c37e8f8-ac2e-424c-a424-b0106382343f" targetNamespace="http://schemas.microsoft.com/office/2006/metadata/properties" ma:root="true" ma:fieldsID="ac715279fec250370ef7eaad8417f9b1" ns3:_="" ns4:_="">
    <xsd:import namespace="3ba4cde0-2ed7-448a-9ec7-e78e9e7ac3d7"/>
    <xsd:import namespace="9c37e8f8-ac2e-424c-a424-b010638234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4cde0-2ed7-448a-9ec7-e78e9e7ac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7e8f8-ac2e-424c-a424-b010638234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7276A3-EE61-4727-8DA9-C0E748A2751B}">
  <ds:schemaRefs>
    <ds:schemaRef ds:uri="3ba4cde0-2ed7-448a-9ec7-e78e9e7ac3d7"/>
    <ds:schemaRef ds:uri="9c37e8f8-ac2e-424c-a424-b010638234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BECC473-C279-4B7D-A3D3-81EBA0AD55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1FED5D-8073-4D08-9884-9240895927A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3ba4cde0-2ed7-448a-9ec7-e78e9e7ac3d7"/>
    <ds:schemaRef ds:uri="http://purl.org/dc/elements/1.1/"/>
    <ds:schemaRef ds:uri="http://schemas.microsoft.com/office/2006/metadata/properties"/>
    <ds:schemaRef ds:uri="http://purl.org/dc/terms/"/>
    <ds:schemaRef ds:uri="9c37e8f8-ac2e-424c-a424-b0106382343f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Laajakuva</PresentationFormat>
  <Paragraphs>21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Pinta</vt:lpstr>
      <vt:lpstr>Porokylän leipomon ruokahävikki hyötykäyttöön</vt:lpstr>
      <vt:lpstr>Hävikki eläinten ruuaksi nollakustannuksilla! </vt:lpstr>
      <vt:lpstr>Seuraavat toimenpiteet</vt:lpstr>
      <vt:lpstr>Kaikki hyötyy ja voittaa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Porokylän leipomon ruokahävikki hyötykäyttöön</dc:title>
  <dc:creator>Aleksi</dc:creator>
  <cp:lastModifiedBy>Vainikka Jenni</cp:lastModifiedBy>
  <cp:revision>2</cp:revision>
  <dcterms:created xsi:type="dcterms:W3CDTF">2021-02-10T13:05:36Z</dcterms:created>
  <dcterms:modified xsi:type="dcterms:W3CDTF">2021-02-11T09:30:39Z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0x010100C5E1626567DA4E429CAD258F79DEF009</vt:lpwstr>
  </property>
</Properties>
</file>